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98" r:id="rId2"/>
    <p:sldId id="299" r:id="rId3"/>
    <p:sldId id="295" r:id="rId4"/>
    <p:sldId id="304" r:id="rId5"/>
    <p:sldId id="301" r:id="rId6"/>
    <p:sldId id="305" r:id="rId7"/>
    <p:sldId id="279" r:id="rId8"/>
    <p:sldId id="278" r:id="rId9"/>
    <p:sldId id="270" r:id="rId10"/>
    <p:sldId id="300" r:id="rId11"/>
    <p:sldId id="303" r:id="rId12"/>
    <p:sldId id="275" r:id="rId13"/>
    <p:sldId id="302" r:id="rId14"/>
    <p:sldId id="292" r:id="rId15"/>
    <p:sldId id="297" r:id="rId16"/>
    <p:sldId id="287" r:id="rId17"/>
    <p:sldId id="294" r:id="rId18"/>
    <p:sldId id="291" r:id="rId19"/>
    <p:sldId id="289" r:id="rId20"/>
    <p:sldId id="306" r:id="rId21"/>
    <p:sldId id="307" r:id="rId22"/>
    <p:sldId id="3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/>
    <p:restoredTop sz="94754"/>
  </p:normalViewPr>
  <p:slideViewPr>
    <p:cSldViewPr snapToGrid="0" snapToObjects="1">
      <p:cViewPr>
        <p:scale>
          <a:sx n="120" d="100"/>
          <a:sy n="120" d="100"/>
        </p:scale>
        <p:origin x="-48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2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4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5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4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8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0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4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7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2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8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E7CB-6D09-C632-D0DC-E299B594E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62" y="628013"/>
            <a:ext cx="10515600" cy="2163452"/>
          </a:xfrm>
        </p:spPr>
        <p:txBody>
          <a:bodyPr/>
          <a:lstStyle/>
          <a:p>
            <a:r>
              <a:rPr lang="en-US" dirty="0"/>
              <a:t>Optimizing Obstetrical Care Using Interactive Medical Intelligence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3A1FF-CCB0-1F1B-9739-9A5101160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5402" y="3429000"/>
            <a:ext cx="10515600" cy="268186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Birth Congress 2022</a:t>
            </a:r>
          </a:p>
          <a:p>
            <a:pPr algn="ctr"/>
            <a:r>
              <a:rPr lang="en-US" dirty="0"/>
              <a:t>Clinical Challenges in Labor and Delivery</a:t>
            </a:r>
          </a:p>
          <a:p>
            <a:endParaRPr lang="en-US" dirty="0"/>
          </a:p>
          <a:p>
            <a:pPr algn="ctr"/>
            <a:r>
              <a:rPr lang="en-US" dirty="0"/>
              <a:t>Gerard Pregenzer, MD, FACOG, FACS, FICS</a:t>
            </a:r>
          </a:p>
          <a:p>
            <a:pPr algn="ctr"/>
            <a:r>
              <a:rPr lang="en-US" dirty="0"/>
              <a:t>Department OB/GYN St Peter’s Medical Center: New Brunswick, NJ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-IMI</a:t>
            </a:r>
            <a:r>
              <a:rPr lang="en-US" dirty="0"/>
              <a:t>: Warren, NJ</a:t>
            </a:r>
          </a:p>
          <a:p>
            <a:pPr algn="ctr"/>
            <a:r>
              <a:rPr lang="en-US" dirty="0"/>
              <a:t>Milan, Italy                                                                 8 December 2022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Verify-IMI Patient Portal">
            <a:extLst>
              <a:ext uri="{FF2B5EF4-FFF2-40B4-BE49-F238E27FC236}">
                <a16:creationId xmlns:a16="http://schemas.microsoft.com/office/drawing/2014/main" id="{E49F1832-2918-114B-A2CB-16BF97600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48" y="5101056"/>
            <a:ext cx="704261" cy="43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44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2D6980D6-8193-6741-9088-98B71B4FC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29" y="388414"/>
            <a:ext cx="7627021" cy="59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8BEC-7B34-E664-E6C0-5AC79077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24588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L &amp; D</a:t>
            </a:r>
          </a:p>
        </p:txBody>
      </p:sp>
    </p:spTree>
    <p:extLst>
      <p:ext uri="{BB962C8B-B14F-4D97-AF65-F5344CB8AC3E}">
        <p14:creationId xmlns:p14="http://schemas.microsoft.com/office/powerpoint/2010/main" val="1472264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B9D5AC4-5741-B3BF-C050-7841F86B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56" y="0"/>
            <a:ext cx="10372526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0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56D729F4-B8F6-5C40-B07D-DD18C3F9F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12" y="513566"/>
            <a:ext cx="11160690" cy="58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94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FF41A2-A86F-48BF-7A48-DB2D97F33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10" y="196947"/>
            <a:ext cx="10381252" cy="644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4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56C3F35-B684-FC4C-A2A1-78FABD07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62" y="343304"/>
            <a:ext cx="10659649" cy="61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11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E56C0C7-7DFA-7DF7-C834-F71B4CCCC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5276"/>
            <a:ext cx="11765593" cy="521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8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79DFB6-C6DB-FF71-17F3-201D6F085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44" y="323557"/>
            <a:ext cx="10008911" cy="621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71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8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271AB48-052B-9A3D-A64B-7A349694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05" y="643467"/>
            <a:ext cx="87047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73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EA473AB-00C1-1C53-B3BC-1291B56E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56" y="358292"/>
            <a:ext cx="11283787" cy="54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61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E91C-C04E-E112-771A-56E51FA82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Interactive Medical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FF2D2-D7A9-7B45-6F41-690065541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Active OB &gt; 30 years</a:t>
            </a:r>
          </a:p>
          <a:p>
            <a:r>
              <a:rPr lang="en-US" dirty="0">
                <a:cs typeface="Calibri"/>
              </a:rPr>
              <a:t>Chair Department OB/GYN</a:t>
            </a:r>
          </a:p>
          <a:p>
            <a:r>
              <a:rPr lang="en-US" dirty="0">
                <a:cs typeface="Calibri"/>
              </a:rPr>
              <a:t>Quality Assurance</a:t>
            </a:r>
          </a:p>
          <a:p>
            <a:r>
              <a:rPr lang="en-US" dirty="0">
                <a:cs typeface="Calibri"/>
              </a:rPr>
              <a:t>Representative for NJ State Board of Medical Examiners</a:t>
            </a:r>
          </a:p>
          <a:p>
            <a:r>
              <a:rPr lang="en-US" dirty="0">
                <a:cs typeface="Calibri"/>
              </a:rPr>
              <a:t>Tasked to analyze "problem cases" with poor obstetrical outcomes, to identify root causes, and offer solutions to protect baby and mother.</a:t>
            </a:r>
          </a:p>
          <a:p>
            <a:r>
              <a:rPr lang="en-US" dirty="0">
                <a:cs typeface="Calibri"/>
              </a:rPr>
              <a:t>It is clear there is a need for a system to interact contemporaneously with the patient's pregnancy progress, incorporating and analyzing data as entered, not just to report.</a:t>
            </a:r>
          </a:p>
        </p:txBody>
      </p:sp>
    </p:spTree>
    <p:extLst>
      <p:ext uri="{BB962C8B-B14F-4D97-AF65-F5344CB8AC3E}">
        <p14:creationId xmlns:p14="http://schemas.microsoft.com/office/powerpoint/2010/main" val="2383632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745D-0541-5D28-52C2-3BD605272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0927" y="597622"/>
            <a:ext cx="9144000" cy="1205201"/>
          </a:xfrm>
        </p:spPr>
        <p:txBody>
          <a:bodyPr/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VerifyIMI</a:t>
            </a:r>
            <a:r>
              <a:rPr lang="en-US" dirty="0"/>
              <a:t>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1BCE8-20F8-AECE-5AAD-FEA6F5FCD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655" y="3418754"/>
            <a:ext cx="9144000" cy="2234045"/>
          </a:xfrm>
        </p:spPr>
        <p:txBody>
          <a:bodyPr>
            <a:normAutofit/>
          </a:bodyPr>
          <a:lstStyle/>
          <a:p>
            <a:r>
              <a:rPr lang="en-US" sz="3600" dirty="0"/>
              <a:t>2601 patients entered into Verify</a:t>
            </a:r>
          </a:p>
          <a:p>
            <a:r>
              <a:rPr lang="en-US" sz="3600" dirty="0"/>
              <a:t>1760 antepartum through delivery</a:t>
            </a:r>
          </a:p>
          <a:p>
            <a:r>
              <a:rPr lang="en-US" sz="3600" dirty="0"/>
              <a:t>841 labor and delivery only</a:t>
            </a:r>
          </a:p>
        </p:txBody>
      </p:sp>
    </p:spTree>
    <p:extLst>
      <p:ext uri="{BB962C8B-B14F-4D97-AF65-F5344CB8AC3E}">
        <p14:creationId xmlns:p14="http://schemas.microsoft.com/office/powerpoint/2010/main" val="198833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BC2E-3C78-943F-83C5-E62AE78C8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16572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C1673-246F-7D89-9ED3-259D02283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57500"/>
            <a:ext cx="9144000" cy="2400300"/>
          </a:xfrm>
        </p:spPr>
        <p:txBody>
          <a:bodyPr/>
          <a:lstStyle/>
          <a:p>
            <a:r>
              <a:rPr lang="en-US" dirty="0"/>
              <a:t>Risks were identified in a timely fashion</a:t>
            </a:r>
          </a:p>
          <a:p>
            <a:r>
              <a:rPr lang="en-US" dirty="0"/>
              <a:t>Conveyance of clinical information more efficient/accurate</a:t>
            </a:r>
          </a:p>
          <a:p>
            <a:r>
              <a:rPr lang="en-US" dirty="0"/>
              <a:t>Positioning of risks</a:t>
            </a:r>
          </a:p>
          <a:p>
            <a:r>
              <a:rPr lang="en-US" dirty="0"/>
              <a:t>Higher </a:t>
            </a:r>
            <a:r>
              <a:rPr lang="en-US" dirty="0" err="1"/>
              <a:t>Apgars</a:t>
            </a:r>
            <a:endParaRPr lang="en-US" dirty="0"/>
          </a:p>
          <a:p>
            <a:r>
              <a:rPr lang="en-US" dirty="0"/>
              <a:t>C/S 11.45 % vs 26%</a:t>
            </a:r>
          </a:p>
        </p:txBody>
      </p:sp>
    </p:spTree>
    <p:extLst>
      <p:ext uri="{BB962C8B-B14F-4D97-AF65-F5344CB8AC3E}">
        <p14:creationId xmlns:p14="http://schemas.microsoft.com/office/powerpoint/2010/main" val="2105776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AB9A-1DB9-170C-9A7F-3EFBB0C02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7690" y="521861"/>
            <a:ext cx="9144000" cy="115226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4D03E-18AB-A762-51A3-3ED553E02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88275"/>
            <a:ext cx="9144000" cy="3698543"/>
          </a:xfrm>
        </p:spPr>
        <p:txBody>
          <a:bodyPr>
            <a:normAutofit/>
          </a:bodyPr>
          <a:lstStyle/>
          <a:p>
            <a:r>
              <a:rPr lang="en-US" dirty="0"/>
              <a:t>Humans make mistakes</a:t>
            </a:r>
          </a:p>
          <a:p>
            <a:r>
              <a:rPr lang="en-US" dirty="0"/>
              <a:t>39% of records analyzed have errors</a:t>
            </a:r>
          </a:p>
          <a:p>
            <a:r>
              <a:rPr lang="en-US" dirty="0"/>
              <a:t>EMRs track billing, inventories and post information</a:t>
            </a:r>
          </a:p>
          <a:p>
            <a:r>
              <a:rPr lang="en-US" dirty="0"/>
              <a:t>Should use the power of the computer to analyze</a:t>
            </a:r>
          </a:p>
          <a:p>
            <a:endParaRPr lang="en-US" dirty="0"/>
          </a:p>
          <a:p>
            <a:r>
              <a:rPr lang="en-US" dirty="0"/>
              <a:t>Time for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Interactive Medical Intelligence</a:t>
            </a:r>
          </a:p>
          <a:p>
            <a:r>
              <a:rPr lang="en-US" dirty="0"/>
              <a:t>Medicine can do better</a:t>
            </a:r>
          </a:p>
        </p:txBody>
      </p:sp>
    </p:spTree>
    <p:extLst>
      <p:ext uri="{BB962C8B-B14F-4D97-AF65-F5344CB8AC3E}">
        <p14:creationId xmlns:p14="http://schemas.microsoft.com/office/powerpoint/2010/main" val="405727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E89DF1-333D-227B-4DBF-A93F7F18A2A8}"/>
              </a:ext>
            </a:extLst>
          </p:cNvPr>
          <p:cNvSpPr txBox="1"/>
          <p:nvPr/>
        </p:nvSpPr>
        <p:spPr>
          <a:xfrm>
            <a:off x="1196926" y="949968"/>
            <a:ext cx="9798147" cy="50783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Dear Colleagues:</a:t>
            </a:r>
          </a:p>
          <a:p>
            <a:pPr algn="l"/>
            <a:endParaRPr lang="en-US" b="0" i="0" u="none" strike="noStrike" dirty="0">
              <a:solidFill>
                <a:srgbClr val="444444"/>
              </a:solidFill>
              <a:effectLst/>
              <a:latin typeface="jakarta-sans-light"/>
            </a:endParaRPr>
          </a:p>
          <a:p>
            <a:pPr algn="l"/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Our neonatologists are concerned that fetal abnormalities found on prenatal ultrasounds are not being transmitted to them.</a:t>
            </a:r>
            <a:endParaRPr lang="en-US" b="0" i="0" u="none" strike="noStrike" dirty="0">
              <a:solidFill>
                <a:srgbClr val="444444"/>
              </a:solidFill>
              <a:effectLst/>
              <a:latin typeface="jakarta-sans-light"/>
            </a:endParaRPr>
          </a:p>
          <a:p>
            <a:pPr algn="l"/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In many cases they are not even mentioned in the </a:t>
            </a:r>
            <a:r>
              <a:rPr lang="en-US" b="1" i="1" dirty="0">
                <a:solidFill>
                  <a:srgbClr val="444444"/>
                </a:solidFill>
                <a:latin typeface="jakarta-sans-light"/>
              </a:rPr>
              <a:t>patient's</a:t>
            </a:r>
            <a:r>
              <a:rPr lang="en-US" b="0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 </a:t>
            </a:r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chart.</a:t>
            </a:r>
            <a:endParaRPr lang="en-US" b="0" i="0" u="none" strike="noStrike" dirty="0">
              <a:solidFill>
                <a:srgbClr val="444444"/>
              </a:solidFill>
              <a:effectLst/>
              <a:latin typeface="jakarta-sans-light"/>
            </a:endParaRPr>
          </a:p>
          <a:p>
            <a:pPr algn="l"/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Two recent “near misses” have highlighted the problem- one involving a suspected cardiac anomaly, the other hydronephrosis. In NEITHER case did the relevant information appear in the </a:t>
            </a:r>
            <a:r>
              <a:rPr lang="en-US" b="1" i="1" dirty="0">
                <a:solidFill>
                  <a:srgbClr val="444444"/>
                </a:solidFill>
                <a:latin typeface="jakarta-sans-light"/>
              </a:rPr>
              <a:t>patient's</a:t>
            </a:r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 chart, nor were the neonatologists informed by the delivering OB or L&amp;D staff. In both cases one of the parents informed them of the abnormal prenatal findings (albeit quite inaccurately), shortly before discharge from the Nursery. Baby #1 required emergency surgery for critical coarctation of the aorta; baby #2 underwent emergency surgery for an obstructing </a:t>
            </a:r>
            <a:r>
              <a:rPr lang="en-US" b="1" i="1" dirty="0">
                <a:solidFill>
                  <a:srgbClr val="444444"/>
                </a:solidFill>
                <a:latin typeface="jakarta-sans-light"/>
              </a:rPr>
              <a:t>ureterocele</a:t>
            </a:r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. These are the ones they know about.</a:t>
            </a:r>
            <a:endParaRPr lang="en-US" b="0" i="0" u="none" strike="noStrike" dirty="0">
              <a:solidFill>
                <a:srgbClr val="444444"/>
              </a:solidFill>
              <a:effectLst/>
              <a:latin typeface="jakarta-sans-light"/>
            </a:endParaRPr>
          </a:p>
          <a:p>
            <a:pPr algn="l"/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Please be sure that abnormal finding that may affect the immediate post-partum care of the infant are adequately documented in the chart or, at least, communicated verbally to the neonatal group.</a:t>
            </a:r>
          </a:p>
          <a:p>
            <a:pPr algn="l"/>
            <a:endParaRPr lang="en-US" b="0" i="0" u="none" strike="noStrike" dirty="0">
              <a:solidFill>
                <a:srgbClr val="444444"/>
              </a:solidFill>
              <a:effectLst/>
              <a:latin typeface="jakarta-sans-light"/>
            </a:endParaRPr>
          </a:p>
          <a:p>
            <a:pPr algn="l"/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Thank you,</a:t>
            </a:r>
          </a:p>
          <a:p>
            <a:pPr algn="l"/>
            <a:endParaRPr lang="en-US" b="0" i="0" u="none" strike="noStrike" dirty="0">
              <a:solidFill>
                <a:srgbClr val="444444"/>
              </a:solidFill>
              <a:effectLst/>
              <a:latin typeface="jakarta-sans-light"/>
            </a:endParaRPr>
          </a:p>
          <a:p>
            <a:pPr algn="l"/>
            <a:r>
              <a:rPr lang="en-US" b="1" i="1" u="none" strike="noStrike" dirty="0">
                <a:solidFill>
                  <a:srgbClr val="444444"/>
                </a:solidFill>
                <a:effectLst/>
                <a:latin typeface="jakarta-sans-light"/>
              </a:rPr>
              <a:t>Chairman, Department of Obstetrics &amp; Gynecology</a:t>
            </a:r>
            <a:endParaRPr lang="en-US" b="0" i="0" u="none" strike="noStrike" dirty="0">
              <a:solidFill>
                <a:srgbClr val="444444"/>
              </a:solidFill>
              <a:effectLst/>
              <a:latin typeface="jakarta-sans-light"/>
            </a:endParaRPr>
          </a:p>
        </p:txBody>
      </p:sp>
    </p:spTree>
    <p:extLst>
      <p:ext uri="{BB962C8B-B14F-4D97-AF65-F5344CB8AC3E}">
        <p14:creationId xmlns:p14="http://schemas.microsoft.com/office/powerpoint/2010/main" val="407058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FB5B-2B1A-629F-C2FE-FBC22300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559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Cover Screen</a:t>
            </a:r>
          </a:p>
        </p:txBody>
      </p:sp>
    </p:spTree>
    <p:extLst>
      <p:ext uri="{BB962C8B-B14F-4D97-AF65-F5344CB8AC3E}">
        <p14:creationId xmlns:p14="http://schemas.microsoft.com/office/powerpoint/2010/main" val="11269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AF8EC-5436-3448-86EC-6E010D2E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1" y="198361"/>
            <a:ext cx="11336053" cy="61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1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FE5B5-4FF6-62C4-6809-03F338F6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5" y="25264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Antepartum Flowsheet</a:t>
            </a:r>
          </a:p>
        </p:txBody>
      </p:sp>
    </p:spTree>
    <p:extLst>
      <p:ext uri="{BB962C8B-B14F-4D97-AF65-F5344CB8AC3E}">
        <p14:creationId xmlns:p14="http://schemas.microsoft.com/office/powerpoint/2010/main" val="367258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CC10360-1123-9393-5E78-C98B7C1D3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0" y="0"/>
            <a:ext cx="10954076" cy="66047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80403E-F90A-3D4C-A55B-E54FC225134A}"/>
              </a:ext>
            </a:extLst>
          </p:cNvPr>
          <p:cNvSpPr/>
          <p:nvPr/>
        </p:nvSpPr>
        <p:spPr>
          <a:xfrm>
            <a:off x="408980" y="120779"/>
            <a:ext cx="1958439" cy="3552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B3E1F54-72D8-B9F4-BE03-C53DFC60F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28" y="0"/>
            <a:ext cx="9919353" cy="67032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2729CE-2EBB-D94E-8B69-AF25B6A3588A}"/>
              </a:ext>
            </a:extLst>
          </p:cNvPr>
          <p:cNvSpPr/>
          <p:nvPr/>
        </p:nvSpPr>
        <p:spPr>
          <a:xfrm>
            <a:off x="1250819" y="14741"/>
            <a:ext cx="1655219" cy="3212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E45C8D-C619-BF44-92EA-8532793A3EA5}"/>
              </a:ext>
            </a:extLst>
          </p:cNvPr>
          <p:cNvSpPr/>
          <p:nvPr/>
        </p:nvSpPr>
        <p:spPr>
          <a:xfrm>
            <a:off x="2304789" y="438411"/>
            <a:ext cx="704980" cy="2210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F8AC7B-EA60-EB42-84F4-CE81B37A89BC}"/>
              </a:ext>
            </a:extLst>
          </p:cNvPr>
          <p:cNvSpPr/>
          <p:nvPr/>
        </p:nvSpPr>
        <p:spPr>
          <a:xfrm flipV="1">
            <a:off x="2407084" y="1676137"/>
            <a:ext cx="1037573" cy="221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5C099E-B7A0-474A-ACE1-D8E350568A56}"/>
              </a:ext>
            </a:extLst>
          </p:cNvPr>
          <p:cNvSpPr/>
          <p:nvPr/>
        </p:nvSpPr>
        <p:spPr>
          <a:xfrm>
            <a:off x="2407084" y="2730935"/>
            <a:ext cx="1551141" cy="3128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53FBF84-9147-2219-E9E3-187758C9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66" y="196948"/>
            <a:ext cx="8909427" cy="66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2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405</Words>
  <Application>Microsoft Office PowerPoint</Application>
  <PresentationFormat>Widescreen</PresentationFormat>
  <Paragraphs>46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jakarta-sans-light</vt:lpstr>
      <vt:lpstr>Office Theme</vt:lpstr>
      <vt:lpstr>Optimizing Obstetrical Care Using Interactive Medical Intelligence</vt:lpstr>
      <vt:lpstr>Interactive Medical Intelligence</vt:lpstr>
      <vt:lpstr>PowerPoint Presentation</vt:lpstr>
      <vt:lpstr>Cover Screen</vt:lpstr>
      <vt:lpstr>PowerPoint Presentation</vt:lpstr>
      <vt:lpstr>Antepartum Flowsheet</vt:lpstr>
      <vt:lpstr>PowerPoint Presentation</vt:lpstr>
      <vt:lpstr>PowerPoint Presentation</vt:lpstr>
      <vt:lpstr>PowerPoint Presentation</vt:lpstr>
      <vt:lpstr>PowerPoint Presentation</vt:lpstr>
      <vt:lpstr>L &amp; 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VerifyIMI Project</vt:lpstr>
      <vt:lpstr>Results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Pregenzer</dc:creator>
  <cp:lastModifiedBy>Gerard Pregenzer</cp:lastModifiedBy>
  <cp:revision>98</cp:revision>
  <dcterms:created xsi:type="dcterms:W3CDTF">2022-12-04T00:57:37Z</dcterms:created>
  <dcterms:modified xsi:type="dcterms:W3CDTF">2022-12-08T09:36:43Z</dcterms:modified>
</cp:coreProperties>
</file>